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7" r:id="rId4"/>
    <p:sldId id="289" r:id="rId5"/>
    <p:sldId id="296" r:id="rId6"/>
    <p:sldId id="298" r:id="rId7"/>
    <p:sldId id="299" r:id="rId8"/>
    <p:sldId id="282" r:id="rId9"/>
    <p:sldId id="300" r:id="rId10"/>
    <p:sldId id="301" r:id="rId11"/>
    <p:sldId id="302" r:id="rId12"/>
    <p:sldId id="303" r:id="rId13"/>
    <p:sldId id="304" r:id="rId14"/>
    <p:sldId id="30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43" y="0"/>
            <a:ext cx="8648360" cy="1930400"/>
          </a:xfrm>
        </p:spPr>
        <p:txBody>
          <a:bodyPr/>
          <a:lstStyle/>
          <a:p>
            <a:r>
              <a:rPr lang="nl-NL" dirty="0" smtClean="0"/>
              <a:t>Collectieve goederen: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397042"/>
            <a:ext cx="11297652" cy="5355563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zijn een aantal goederen die de overheid aanbieden:</a:t>
            </a:r>
          </a:p>
          <a:p>
            <a:r>
              <a:rPr lang="nl-NL" sz="2500" dirty="0" smtClean="0"/>
              <a:t>Redenen: of het goed komt er niet, omdat het privaat niet wordt aangeboden.</a:t>
            </a:r>
          </a:p>
          <a:p>
            <a:r>
              <a:rPr lang="nl-NL" sz="2500" dirty="0" smtClean="0"/>
              <a:t>Of ze willen een bepaalde kwaliteitsgarantie.</a:t>
            </a:r>
          </a:p>
          <a:p>
            <a:r>
              <a:rPr lang="nl-NL" sz="2500" dirty="0" smtClean="0"/>
              <a:t>Of er is geen prijs voor vast te stellen </a:t>
            </a:r>
            <a:r>
              <a:rPr lang="nl-NL" sz="2500" dirty="0" smtClean="0">
                <a:sym typeface="Wingdings" panose="05000000000000000000" pitchFamily="2" charset="2"/>
              </a:rPr>
              <a:t> daar gaan we nu naar kijken.</a:t>
            </a:r>
            <a:endParaRPr lang="nl-NL" sz="2500" dirty="0" smtClean="0"/>
          </a:p>
          <a:p>
            <a:r>
              <a:rPr lang="nl-NL" sz="2500" dirty="0" smtClean="0"/>
              <a:t>Voorbeeld uit het boek: een dijk, iedereen wilt graag een dijk om zich te beschermen, niemand wil ervoor betalen.</a:t>
            </a:r>
          </a:p>
          <a:p>
            <a:r>
              <a:rPr lang="nl-NL" sz="2500" dirty="0" smtClean="0"/>
              <a:t>Vaak voldoen goederen die de overheid aanbied aan 2 kenmerken.</a:t>
            </a:r>
          </a:p>
          <a:p>
            <a:r>
              <a:rPr lang="nl-NL" sz="2500" dirty="0" smtClean="0"/>
              <a:t>De producten zijn niet-uitsluit baar: als je achter een dijk woont of je wel of niet mee betaald je bent hoe dan ook beschermt.</a:t>
            </a:r>
          </a:p>
          <a:p>
            <a:r>
              <a:rPr lang="nl-NL" sz="2500" dirty="0" smtClean="0"/>
              <a:t>Niet rivaliserend: of er nu 10 mensen of 100 mensen achter de dijk wonen, de bescherming per persoon blijft even hoog.</a:t>
            </a:r>
          </a:p>
          <a:p>
            <a:r>
              <a:rPr lang="nl-NL" sz="2500" dirty="0" smtClean="0"/>
              <a:t>Wanneer goederen niet rivaliserend en niet-uitsluit baar zijn spreken we van </a:t>
            </a:r>
            <a:r>
              <a:rPr lang="nl-NL" sz="2500" b="1" dirty="0" smtClean="0"/>
              <a:t>collectieve goederen</a:t>
            </a:r>
            <a:r>
              <a:rPr lang="nl-NL" sz="2500" b="1" dirty="0" smtClean="0"/>
              <a:t>.</a:t>
            </a:r>
          </a:p>
          <a:p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4073471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5.3.2 collectieve goederen en maak opgave 5.14 en 5.15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lees 5.3.3 quasi collectieve goederen.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590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6"/>
            <a:ext cx="12192000" cy="96058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76575"/>
          <a:stretch/>
        </p:blipFill>
        <p:spPr>
          <a:xfrm>
            <a:off x="0" y="922338"/>
            <a:ext cx="12192000" cy="75005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0272"/>
          <a:stretch/>
        </p:blipFill>
        <p:spPr>
          <a:xfrm>
            <a:off x="0" y="922339"/>
            <a:ext cx="12192000" cy="159226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25472"/>
          <a:stretch/>
        </p:blipFill>
        <p:spPr>
          <a:xfrm>
            <a:off x="0" y="922339"/>
            <a:ext cx="12192000" cy="238634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2338"/>
            <a:ext cx="12192000" cy="320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36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Recap</a:t>
            </a:r>
            <a:r>
              <a:rPr lang="nl-NL" dirty="0" smtClean="0"/>
              <a:t>: Mogelijke oplossingen: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Zelfbinding: het kan mensen vragen of ze openlijk willen kiezen voor de strategie samenwerken. Voordelen benoemen van samenwerken, zichtbaar maken wat deze voordelen zijn.</a:t>
            </a:r>
          </a:p>
          <a:p>
            <a:r>
              <a:rPr lang="nl-NL" sz="2500" dirty="0" smtClean="0"/>
              <a:t>Normbesef: samenwerking komt tot stand wanneer het de norm is om samen te werken. Kleine gemeenschappen is er meer sprake van normbesef dan in grotere gemeenschappen.</a:t>
            </a:r>
          </a:p>
          <a:p>
            <a:r>
              <a:rPr lang="nl-NL" sz="2500" dirty="0" smtClean="0"/>
              <a:t>Collectieve dwang:</a:t>
            </a:r>
          </a:p>
          <a:p>
            <a:r>
              <a:rPr lang="nl-NL" sz="2500" dirty="0" smtClean="0"/>
              <a:t>Wanneer de leden gedwongen worden om samen te werk (wordt contractueel vastgesteld, vaak met boete bij overtreding).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185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5643" y="0"/>
            <a:ext cx="8648360" cy="1930400"/>
          </a:xfrm>
        </p:spPr>
        <p:txBody>
          <a:bodyPr/>
          <a:lstStyle/>
          <a:p>
            <a:r>
              <a:rPr lang="nl-NL" dirty="0" err="1" smtClean="0"/>
              <a:t>Recap</a:t>
            </a:r>
            <a:r>
              <a:rPr lang="nl-NL" dirty="0" smtClean="0"/>
              <a:t>: Collectieve goederen: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411" y="397042"/>
            <a:ext cx="11297652" cy="5355563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zijn een aantal goederen die de overheid aanbieden:</a:t>
            </a:r>
          </a:p>
          <a:p>
            <a:r>
              <a:rPr lang="nl-NL" sz="2500" dirty="0" smtClean="0"/>
              <a:t>Redenen: of het goed komt er niet, omdat het privaat niet wordt aangeboden.</a:t>
            </a:r>
          </a:p>
          <a:p>
            <a:r>
              <a:rPr lang="nl-NL" sz="2500" dirty="0" smtClean="0"/>
              <a:t>Of ze willen een bepaalde kwaliteitsgarantie.</a:t>
            </a:r>
          </a:p>
          <a:p>
            <a:r>
              <a:rPr lang="nl-NL" sz="2500" dirty="0" smtClean="0"/>
              <a:t>Of er is geen prijs voor vast te stellen </a:t>
            </a:r>
            <a:r>
              <a:rPr lang="nl-NL" sz="2500" dirty="0" smtClean="0">
                <a:sym typeface="Wingdings" panose="05000000000000000000" pitchFamily="2" charset="2"/>
              </a:rPr>
              <a:t> daar gaan we nu naar kijken.</a:t>
            </a:r>
            <a:endParaRPr lang="nl-NL" sz="2500" dirty="0" smtClean="0"/>
          </a:p>
          <a:p>
            <a:r>
              <a:rPr lang="nl-NL" sz="2500" dirty="0" smtClean="0"/>
              <a:t>Voordeel uit het boek: een dijk, iedereen wilt graag een dijk om zich te beschermen, niemand wil ervoor betalen.</a:t>
            </a:r>
          </a:p>
          <a:p>
            <a:r>
              <a:rPr lang="nl-NL" sz="2500" dirty="0" smtClean="0"/>
              <a:t>Vaak voldoen goederen die de overheid aanbied aan 2 kenmerken.</a:t>
            </a:r>
          </a:p>
          <a:p>
            <a:r>
              <a:rPr lang="nl-NL" sz="2500" dirty="0" smtClean="0"/>
              <a:t>De producten zijn niet-uitsluit baar: als je achter een dijk woont of je wel of niet mee betaald je bent hoe dan ook beschermt.</a:t>
            </a:r>
          </a:p>
          <a:p>
            <a:r>
              <a:rPr lang="nl-NL" sz="2500" dirty="0" smtClean="0"/>
              <a:t>Niet rivaliserend: of er nu 10 mensen of 100 mensen achter de dijk wonen, de bescherming per persoon blijft even hoog.</a:t>
            </a:r>
          </a:p>
          <a:p>
            <a:r>
              <a:rPr lang="nl-NL" sz="2500" dirty="0" smtClean="0"/>
              <a:t>Wanneer goederen niet rivaliserend en niet-uitsluit baar zijn spreken we van </a:t>
            </a:r>
            <a:r>
              <a:rPr lang="nl-NL" sz="2500" b="1" dirty="0" smtClean="0"/>
              <a:t>collectieve goederen.</a:t>
            </a:r>
            <a:endParaRPr lang="nl-NL" sz="2500" b="1" dirty="0"/>
          </a:p>
        </p:txBody>
      </p:sp>
    </p:spTree>
    <p:extLst>
      <p:ext uri="{BB962C8B-B14F-4D97-AF65-F5344CB8AC3E}">
        <p14:creationId xmlns:p14="http://schemas.microsoft.com/office/powerpoint/2010/main" val="478846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</a:t>
            </a:r>
          </a:p>
          <a:p>
            <a:r>
              <a:rPr lang="nl-NL" sz="2500" dirty="0" smtClean="0"/>
              <a:t>Hoofdstuk 5 opgave 5.10 en 5.15</a:t>
            </a:r>
          </a:p>
          <a:p>
            <a:r>
              <a:rPr lang="nl-NL" sz="2500" dirty="0" smtClean="0"/>
              <a:t>Collectieve dwang en overheidsproductie.</a:t>
            </a:r>
          </a:p>
          <a:p>
            <a:r>
              <a:rPr lang="nl-NL" sz="2500" dirty="0" smtClean="0"/>
              <a:t>Zelfbinding.</a:t>
            </a:r>
          </a:p>
          <a:p>
            <a:r>
              <a:rPr lang="nl-NL" sz="2500" dirty="0" smtClean="0"/>
              <a:t>Normbesef.</a:t>
            </a:r>
          </a:p>
          <a:p>
            <a:r>
              <a:rPr lang="nl-NL" sz="2500" dirty="0" smtClean="0"/>
              <a:t>Collectieve dwang.</a:t>
            </a:r>
          </a:p>
          <a:p>
            <a:r>
              <a:rPr lang="nl-NL" sz="2500" dirty="0" smtClean="0"/>
              <a:t>Collectieve goederen: </a:t>
            </a:r>
            <a:r>
              <a:rPr lang="nl-NL" sz="2500" dirty="0" err="1" smtClean="0"/>
              <a:t>uitsluitbaar</a:t>
            </a:r>
            <a:r>
              <a:rPr lang="nl-NL" sz="2500" dirty="0" smtClean="0"/>
              <a:t> en rivaliserend.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De overheid controleert (voedsel en waren autoriteit) en beschermt het functioneren van de vrije markt (autoriteit consument en markt.</a:t>
            </a:r>
          </a:p>
          <a:p>
            <a:r>
              <a:rPr lang="nl-NL" sz="2800" dirty="0" smtClean="0"/>
              <a:t>Het octrooicentrum verstrekt octrooien wat bedrijven het alleenrecht geeft op bepaalde producten/innovaties.</a:t>
            </a:r>
          </a:p>
          <a:p>
            <a:r>
              <a:rPr lang="nl-NL" sz="2800" dirty="0" smtClean="0"/>
              <a:t>Voordeel: stimuleert bedrijven nieuwe producten uit te vinden</a:t>
            </a:r>
          </a:p>
          <a:p>
            <a:r>
              <a:rPr lang="nl-NL" sz="2800" dirty="0" smtClean="0"/>
              <a:t>Nadeel: het zorgt voor sterke marktposities van bepaalde bedrijven waardoor een hogere prijs tot stand komt.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0578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Collectieve dwang: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5518929" cy="3880775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ter introductie opgave 5.10</a:t>
            </a:r>
          </a:p>
          <a:p>
            <a:r>
              <a:rPr lang="nl-NL" sz="2500" dirty="0" smtClean="0"/>
              <a:t>5 minuten de tijd. 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Lees bijbehorende theorie.</a:t>
            </a:r>
          </a:p>
          <a:p>
            <a:r>
              <a:rPr lang="nl-NL" sz="2500" dirty="0" smtClean="0"/>
              <a:t>In de tekst 5.3.1 staat de informatie.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055952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055952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055952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055952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055952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61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1579" b="62392"/>
          <a:stretch/>
        </p:blipFill>
        <p:spPr>
          <a:xfrm>
            <a:off x="0" y="0"/>
            <a:ext cx="7122695" cy="1961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-164" b="62853"/>
          <a:stretch/>
        </p:blipFill>
        <p:spPr>
          <a:xfrm>
            <a:off x="-1" y="1"/>
            <a:ext cx="12212053" cy="19370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1480" b="46933"/>
          <a:stretch/>
        </p:blipFill>
        <p:spPr>
          <a:xfrm>
            <a:off x="0" y="0"/>
            <a:ext cx="7134726" cy="27672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132" b="44164"/>
          <a:stretch/>
        </p:blipFill>
        <p:spPr>
          <a:xfrm>
            <a:off x="0" y="1"/>
            <a:ext cx="12175958" cy="2911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2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33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3296653"/>
            <a:ext cx="9141655" cy="2744709"/>
          </a:xfrm>
        </p:spPr>
        <p:txBody>
          <a:bodyPr>
            <a:noAutofit/>
          </a:bodyPr>
          <a:lstStyle/>
          <a:p>
            <a:r>
              <a:rPr lang="nl-NL" sz="2200" dirty="0" smtClean="0"/>
              <a:t>Dominante strategie: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betaalt niet mee.</a:t>
            </a:r>
          </a:p>
          <a:p>
            <a:r>
              <a:rPr lang="nl-NL" sz="2200" dirty="0" smtClean="0"/>
              <a:t>Waarom? Ongeacht wat de andere kiezen, het is voor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voordeliger om niet mee te betalen.</a:t>
            </a:r>
          </a:p>
          <a:p>
            <a:r>
              <a:rPr lang="nl-NL" sz="2200" dirty="0" smtClean="0"/>
              <a:t>Andere winkeliers betalen mee: kan hij beter niet mee betalen (50 &gt; 30), andere winkeliers betalen niet mee, kan hij beter niet mee betalen (0 &gt; -20)</a:t>
            </a:r>
          </a:p>
          <a:p>
            <a:r>
              <a:rPr lang="nl-NL" sz="2200" dirty="0" smtClean="0"/>
              <a:t>Dit zelfde geldt voor andere winkeliers, die kunnen ook beter niet mee betalen. (zelfde opbrengsten voor hun als voor </a:t>
            </a:r>
            <a:r>
              <a:rPr lang="nl-NL" sz="2200" dirty="0" err="1" smtClean="0"/>
              <a:t>mariekes</a:t>
            </a:r>
            <a:r>
              <a:rPr lang="nl-NL" sz="2200" dirty="0" smtClean="0"/>
              <a:t> baas.</a:t>
            </a:r>
          </a:p>
          <a:p>
            <a:r>
              <a:rPr lang="nl-NL" sz="2200" dirty="0" smtClean="0"/>
              <a:t>Gevolg: niemand betaald mee.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54"/>
          <a:stretch/>
        </p:blipFill>
        <p:spPr>
          <a:xfrm>
            <a:off x="-1" y="61912"/>
            <a:ext cx="9625263" cy="323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6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Mogelijke oplossingen: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Zelfbinding: het kan mensen vragen of ze openlijk willen kiezen voor de strategie samenwerken. Voordelen benoemen van samenwerken, zichtbaar maken wat deze voordelen zijn.</a:t>
            </a:r>
          </a:p>
          <a:p>
            <a:r>
              <a:rPr lang="nl-NL" sz="2500" dirty="0" smtClean="0"/>
              <a:t>Normbesef: samenwerking komt tot stand wanneer het de norm is om samen te werken. Kleine gemeenschappen is er meer sprake van normbesef dan in grotere gemeenschappen.</a:t>
            </a:r>
          </a:p>
          <a:p>
            <a:r>
              <a:rPr lang="nl-NL" sz="2500" dirty="0" smtClean="0"/>
              <a:t>Collectieve dwang:</a:t>
            </a:r>
          </a:p>
          <a:p>
            <a:r>
              <a:rPr lang="nl-NL" sz="2500" dirty="0" smtClean="0"/>
              <a:t>Wanneer de leden gedwongen worden om samen te werk (wordt contractueel vastgesteld, vaak met boete bij overtreding).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574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5.3.1 de weg naar samenwerking en maak opgaves 5.11 t/m 5.13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lees 5.3.2 collectieve goederen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99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497"/>
          <a:stretch/>
        </p:blipFill>
        <p:spPr>
          <a:xfrm>
            <a:off x="0" y="0"/>
            <a:ext cx="11682663" cy="13355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968"/>
          <a:stretch/>
        </p:blipFill>
        <p:spPr>
          <a:xfrm>
            <a:off x="0" y="0"/>
            <a:ext cx="11682663" cy="22619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534"/>
          <a:stretch/>
        </p:blipFill>
        <p:spPr>
          <a:xfrm>
            <a:off x="0" y="0"/>
            <a:ext cx="11682663" cy="28394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235"/>
          <a:stretch/>
        </p:blipFill>
        <p:spPr>
          <a:xfrm>
            <a:off x="0" y="0"/>
            <a:ext cx="11682663" cy="368166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990"/>
          <a:stretch/>
        </p:blipFill>
        <p:spPr>
          <a:xfrm>
            <a:off x="0" y="0"/>
            <a:ext cx="11682663" cy="44516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3744"/>
          <a:stretch/>
        </p:blipFill>
        <p:spPr>
          <a:xfrm>
            <a:off x="0" y="0"/>
            <a:ext cx="11682663" cy="52217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7404"/>
          <a:stretch/>
        </p:blipFill>
        <p:spPr>
          <a:xfrm>
            <a:off x="0" y="0"/>
            <a:ext cx="11682663" cy="63406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682663" cy="684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2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428</TotalTime>
  <Words>778</Words>
  <Application>Microsoft Office PowerPoint</Application>
  <PresentationFormat>Breedbeeld</PresentationFormat>
  <Paragraphs>88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Welkom Havo 5.</vt:lpstr>
      <vt:lpstr>Agenda:</vt:lpstr>
      <vt:lpstr>Terugblik.</vt:lpstr>
      <vt:lpstr>Collectieve dwang:</vt:lpstr>
      <vt:lpstr>PowerPoint-presentatie</vt:lpstr>
      <vt:lpstr>PowerPoint-presentatie</vt:lpstr>
      <vt:lpstr>Mogelijke oplossingen:</vt:lpstr>
      <vt:lpstr>Lees 5.3.1 de weg naar samenwerking en maak opgaves 5.11 t/m 5.13</vt:lpstr>
      <vt:lpstr>PowerPoint-presentatie</vt:lpstr>
      <vt:lpstr>Collectieve goederen:</vt:lpstr>
      <vt:lpstr>Lees 5.3.2 collectieve goederen en maak opgave 5.14 en 5.15</vt:lpstr>
      <vt:lpstr>PowerPoint-presentatie</vt:lpstr>
      <vt:lpstr>Recap: Mogelijke oplossingen:</vt:lpstr>
      <vt:lpstr>Recap: Collectieve goederen: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43</cp:revision>
  <dcterms:created xsi:type="dcterms:W3CDTF">2017-08-27T09:00:36Z</dcterms:created>
  <dcterms:modified xsi:type="dcterms:W3CDTF">2017-09-13T14:34:06Z</dcterms:modified>
</cp:coreProperties>
</file>