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97" r:id="rId4"/>
    <p:sldId id="289" r:id="rId5"/>
    <p:sldId id="296" r:id="rId6"/>
    <p:sldId id="298" r:id="rId7"/>
    <p:sldId id="299" r:id="rId8"/>
    <p:sldId id="282" r:id="rId9"/>
    <p:sldId id="300" r:id="rId10"/>
    <p:sldId id="301" r:id="rId11"/>
    <p:sldId id="302" r:id="rId12"/>
    <p:sldId id="303" r:id="rId13"/>
    <p:sldId id="304" r:id="rId14"/>
    <p:sldId id="30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84" y="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Havo 5.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5643" y="0"/>
            <a:ext cx="8648360" cy="1930400"/>
          </a:xfrm>
        </p:spPr>
        <p:txBody>
          <a:bodyPr/>
          <a:lstStyle/>
          <a:p>
            <a:r>
              <a:rPr lang="nl-NL" dirty="0" smtClean="0"/>
              <a:t>Collectieve goederen: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6411" y="397042"/>
            <a:ext cx="11297652" cy="5355563"/>
          </a:xfrm>
        </p:spPr>
        <p:txBody>
          <a:bodyPr>
            <a:noAutofit/>
          </a:bodyPr>
          <a:lstStyle/>
          <a:p>
            <a:r>
              <a:rPr lang="nl-NL" sz="2500" dirty="0" smtClean="0"/>
              <a:t>Er zijn een aantal goederen die de overheid aanbieden:</a:t>
            </a:r>
          </a:p>
          <a:p>
            <a:r>
              <a:rPr lang="nl-NL" sz="2500" dirty="0" smtClean="0"/>
              <a:t>Redenen: of het goed komt er niet, omdat het privaat niet wordt aangeboden.</a:t>
            </a:r>
          </a:p>
          <a:p>
            <a:r>
              <a:rPr lang="nl-NL" sz="2500" dirty="0" smtClean="0"/>
              <a:t>Of ze willen een bepaalde kwaliteitsgarantie.</a:t>
            </a:r>
          </a:p>
          <a:p>
            <a:r>
              <a:rPr lang="nl-NL" sz="2500" dirty="0" smtClean="0"/>
              <a:t>Of er is geen prijs voor vast te stellen </a:t>
            </a:r>
            <a:r>
              <a:rPr lang="nl-NL" sz="2500" dirty="0" smtClean="0">
                <a:sym typeface="Wingdings" panose="05000000000000000000" pitchFamily="2" charset="2"/>
              </a:rPr>
              <a:t> daar gaan we nu naar kijken.</a:t>
            </a:r>
            <a:endParaRPr lang="nl-NL" sz="2500" dirty="0" smtClean="0"/>
          </a:p>
          <a:p>
            <a:r>
              <a:rPr lang="nl-NL" sz="2500" dirty="0" smtClean="0"/>
              <a:t>Voorbeeld uit het boek: een dijk, iedereen wilt graag een dijk om zich te beschermen, niemand wil ervoor betalen.</a:t>
            </a:r>
          </a:p>
          <a:p>
            <a:r>
              <a:rPr lang="nl-NL" sz="2500" dirty="0" smtClean="0"/>
              <a:t>Vaak voldoen goederen die de overheid aanbied aan 2 kenmerken.</a:t>
            </a:r>
          </a:p>
          <a:p>
            <a:r>
              <a:rPr lang="nl-NL" sz="2500" dirty="0" smtClean="0"/>
              <a:t>De producten zijn niet-uitsluit baar: als je achter een dijk woont of je wel of niet mee betaald je bent hoe dan ook beschermt.</a:t>
            </a:r>
          </a:p>
          <a:p>
            <a:r>
              <a:rPr lang="nl-NL" sz="2500" dirty="0" smtClean="0"/>
              <a:t>Niet rivaliserend: of er nu 10 mensen of 100 mensen achter de dijk wonen, de bescherming per persoon blijft even hoog.</a:t>
            </a:r>
          </a:p>
          <a:p>
            <a:r>
              <a:rPr lang="nl-NL" sz="2500" dirty="0" smtClean="0"/>
              <a:t>Wanneer goederen niet rivaliserend en niet-uitsluit baar zijn spreken we van </a:t>
            </a:r>
            <a:r>
              <a:rPr lang="nl-NL" sz="2500" b="1" dirty="0" smtClean="0"/>
              <a:t>collectieve goederen</a:t>
            </a:r>
            <a:r>
              <a:rPr lang="nl-NL" sz="2500" b="1" dirty="0" smtClean="0"/>
              <a:t>.</a:t>
            </a:r>
          </a:p>
          <a:p>
            <a:endParaRPr lang="nl-NL" sz="2500" b="1" dirty="0"/>
          </a:p>
        </p:txBody>
      </p:sp>
    </p:spTree>
    <p:extLst>
      <p:ext uri="{BB962C8B-B14F-4D97-AF65-F5344CB8AC3E}">
        <p14:creationId xmlns:p14="http://schemas.microsoft.com/office/powerpoint/2010/main" val="40734714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892" y="260684"/>
            <a:ext cx="8596668" cy="1320800"/>
          </a:xfrm>
        </p:spPr>
        <p:txBody>
          <a:bodyPr/>
          <a:lstStyle/>
          <a:p>
            <a:r>
              <a:rPr lang="nl-NL" dirty="0" smtClean="0"/>
              <a:t>Lees 5.3.2 collectieve goederen en maak opgave 5.14 en 5.15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828801"/>
            <a:ext cx="4776537" cy="42125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</a:t>
            </a:r>
          </a:p>
          <a:p>
            <a:r>
              <a:rPr lang="nl-NL" sz="2500" dirty="0" smtClean="0"/>
              <a:t>De eerste </a:t>
            </a:r>
            <a:r>
              <a:rPr lang="nl-NL" sz="2500" dirty="0"/>
              <a:t>4</a:t>
            </a:r>
            <a:r>
              <a:rPr lang="nl-NL" sz="2500" dirty="0" smtClean="0"/>
              <a:t> minuten zonder overleg.</a:t>
            </a:r>
          </a:p>
          <a:p>
            <a:r>
              <a:rPr lang="nl-NL" sz="2500" dirty="0" smtClean="0"/>
              <a:t>Eerder klaar, lees 5.3.3 quasi collectieve goederen.</a:t>
            </a:r>
          </a:p>
        </p:txBody>
      </p:sp>
      <p:sp>
        <p:nvSpPr>
          <p:cNvPr id="18" name="Ovaal 17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0" name="Ovaal 19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1" name="Ovaal 20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22" name="Ovaal 21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23" name="Ovaal 2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24" name="Ovaal 2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25" name="Ovaal 24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26" name="Ovaal 25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27" name="Ovaal 26"/>
          <p:cNvSpPr/>
          <p:nvPr/>
        </p:nvSpPr>
        <p:spPr>
          <a:xfrm>
            <a:off x="576719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590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36"/>
            <a:ext cx="12192000" cy="96058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/>
          <a:srcRect b="76575"/>
          <a:stretch/>
        </p:blipFill>
        <p:spPr>
          <a:xfrm>
            <a:off x="0" y="922338"/>
            <a:ext cx="12192000" cy="75005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b="50272"/>
          <a:stretch/>
        </p:blipFill>
        <p:spPr>
          <a:xfrm>
            <a:off x="0" y="922339"/>
            <a:ext cx="12192000" cy="1592262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/>
          <a:srcRect b="25472"/>
          <a:stretch/>
        </p:blipFill>
        <p:spPr>
          <a:xfrm>
            <a:off x="0" y="922339"/>
            <a:ext cx="12192000" cy="2386346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22338"/>
            <a:ext cx="12192000" cy="320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36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Recap</a:t>
            </a:r>
            <a:r>
              <a:rPr lang="nl-NL" dirty="0" smtClean="0"/>
              <a:t>: Mogelijke oplossingen: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51285"/>
            <a:ext cx="8596668" cy="4790078"/>
          </a:xfrm>
        </p:spPr>
        <p:txBody>
          <a:bodyPr>
            <a:normAutofit lnSpcReduction="10000"/>
          </a:bodyPr>
          <a:lstStyle/>
          <a:p>
            <a:r>
              <a:rPr lang="nl-NL" sz="2500" dirty="0" smtClean="0"/>
              <a:t>Zelfbinding: het kan mensen vragen of ze openlijk willen kiezen voor de strategie samenwerken. Voordelen benoemen van samenwerken, zichtbaar maken wat deze voordelen zijn.</a:t>
            </a:r>
          </a:p>
          <a:p>
            <a:r>
              <a:rPr lang="nl-NL" sz="2500" dirty="0" smtClean="0"/>
              <a:t>Normbesef: samenwerking komt tot stand wanneer het de norm is om samen te werken. Kleine gemeenschappen is er meer sprake van normbesef dan in grotere gemeenschappen.</a:t>
            </a:r>
          </a:p>
          <a:p>
            <a:r>
              <a:rPr lang="nl-NL" sz="2500" dirty="0" smtClean="0"/>
              <a:t>Collectieve dwang:</a:t>
            </a:r>
          </a:p>
          <a:p>
            <a:r>
              <a:rPr lang="nl-NL" sz="2500" dirty="0" smtClean="0"/>
              <a:t>Wanneer de leden gedwongen worden om samen te werk (wordt contractueel vastgesteld, vaak met boete bij overtreding).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151850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5643" y="0"/>
            <a:ext cx="8648360" cy="1930400"/>
          </a:xfrm>
        </p:spPr>
        <p:txBody>
          <a:bodyPr/>
          <a:lstStyle/>
          <a:p>
            <a:r>
              <a:rPr lang="nl-NL" dirty="0" err="1" smtClean="0"/>
              <a:t>Recap</a:t>
            </a:r>
            <a:r>
              <a:rPr lang="nl-NL" dirty="0" smtClean="0"/>
              <a:t>: Collectieve goederen: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6411" y="397042"/>
            <a:ext cx="11297652" cy="5355563"/>
          </a:xfrm>
        </p:spPr>
        <p:txBody>
          <a:bodyPr>
            <a:noAutofit/>
          </a:bodyPr>
          <a:lstStyle/>
          <a:p>
            <a:r>
              <a:rPr lang="nl-NL" sz="2500" dirty="0" smtClean="0"/>
              <a:t>Er zijn een aantal goederen die de overheid aanbieden:</a:t>
            </a:r>
          </a:p>
          <a:p>
            <a:r>
              <a:rPr lang="nl-NL" sz="2500" dirty="0" smtClean="0"/>
              <a:t>Redenen: of het goed komt er niet, omdat het privaat niet wordt aangeboden.</a:t>
            </a:r>
          </a:p>
          <a:p>
            <a:r>
              <a:rPr lang="nl-NL" sz="2500" dirty="0" smtClean="0"/>
              <a:t>Of ze willen een bepaalde kwaliteitsgarantie.</a:t>
            </a:r>
          </a:p>
          <a:p>
            <a:r>
              <a:rPr lang="nl-NL" sz="2500" dirty="0" smtClean="0"/>
              <a:t>Of er is geen prijs voor vast te stellen </a:t>
            </a:r>
            <a:r>
              <a:rPr lang="nl-NL" sz="2500" dirty="0" smtClean="0">
                <a:sym typeface="Wingdings" panose="05000000000000000000" pitchFamily="2" charset="2"/>
              </a:rPr>
              <a:t> daar gaan we nu naar kijken.</a:t>
            </a:r>
            <a:endParaRPr lang="nl-NL" sz="2500" dirty="0" smtClean="0"/>
          </a:p>
          <a:p>
            <a:r>
              <a:rPr lang="nl-NL" sz="2500" dirty="0" smtClean="0"/>
              <a:t>Voordeel uit het boek: een dijk, iedereen wilt graag een dijk om zich te beschermen, niemand wil ervoor betalen.</a:t>
            </a:r>
          </a:p>
          <a:p>
            <a:r>
              <a:rPr lang="nl-NL" sz="2500" dirty="0" smtClean="0"/>
              <a:t>Vaak voldoen goederen die de overheid aanbied aan 2 kenmerken.</a:t>
            </a:r>
          </a:p>
          <a:p>
            <a:r>
              <a:rPr lang="nl-NL" sz="2500" dirty="0" smtClean="0"/>
              <a:t>De producten zijn niet-uitsluit baar: als je achter een dijk woont of je wel of niet mee betaald je bent hoe dan ook beschermt.</a:t>
            </a:r>
          </a:p>
          <a:p>
            <a:r>
              <a:rPr lang="nl-NL" sz="2500" dirty="0" smtClean="0"/>
              <a:t>Niet rivaliserend: of er nu 10 mensen of 100 mensen achter de dijk wonen, de bescherming per persoon blijft even hoog.</a:t>
            </a:r>
          </a:p>
          <a:p>
            <a:r>
              <a:rPr lang="nl-NL" sz="2500" dirty="0" smtClean="0"/>
              <a:t>Wanneer goederen niet rivaliserend en niet-uitsluit baar zijn spreken we van </a:t>
            </a:r>
            <a:r>
              <a:rPr lang="nl-NL" sz="2500" b="1" dirty="0" smtClean="0"/>
              <a:t>collectieve goederen.</a:t>
            </a:r>
            <a:endParaRPr lang="nl-NL" sz="2500" b="1" dirty="0"/>
          </a:p>
        </p:txBody>
      </p:sp>
    </p:spTree>
    <p:extLst>
      <p:ext uri="{BB962C8B-B14F-4D97-AF65-F5344CB8AC3E}">
        <p14:creationId xmlns:p14="http://schemas.microsoft.com/office/powerpoint/2010/main" val="4788464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Terugblik vorige les</a:t>
            </a:r>
          </a:p>
          <a:p>
            <a:r>
              <a:rPr lang="nl-NL" sz="2500" dirty="0" smtClean="0"/>
              <a:t>Hoofdstuk 5 opgave 5.10 en 5.15</a:t>
            </a:r>
          </a:p>
          <a:p>
            <a:r>
              <a:rPr lang="nl-NL" sz="2500" dirty="0" smtClean="0"/>
              <a:t>Collectieve dwang en overheidsproductie.</a:t>
            </a:r>
          </a:p>
          <a:p>
            <a:r>
              <a:rPr lang="nl-NL" sz="2500" dirty="0" smtClean="0"/>
              <a:t>Zelfbinding.</a:t>
            </a:r>
          </a:p>
          <a:p>
            <a:r>
              <a:rPr lang="nl-NL" sz="2500" dirty="0" smtClean="0"/>
              <a:t>Normbesef.</a:t>
            </a:r>
          </a:p>
          <a:p>
            <a:r>
              <a:rPr lang="nl-NL" sz="2500" dirty="0" smtClean="0"/>
              <a:t>Collectieve dwang.</a:t>
            </a:r>
          </a:p>
          <a:p>
            <a:r>
              <a:rPr lang="nl-NL" sz="2500" dirty="0" smtClean="0"/>
              <a:t>Collectieve goederen: </a:t>
            </a:r>
            <a:r>
              <a:rPr lang="nl-NL" sz="2500" dirty="0" err="1" smtClean="0"/>
              <a:t>uitsluitbaar</a:t>
            </a:r>
            <a:r>
              <a:rPr lang="nl-NL" sz="2500" dirty="0" smtClean="0"/>
              <a:t> en rivaliserend.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85088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Terugblik.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554481"/>
            <a:ext cx="8596668" cy="4486882"/>
          </a:xfrm>
        </p:spPr>
        <p:txBody>
          <a:bodyPr>
            <a:normAutofit fontScale="92500" lnSpcReduction="10000"/>
          </a:bodyPr>
          <a:lstStyle/>
          <a:p>
            <a:r>
              <a:rPr lang="nl-NL" sz="2800" dirty="0" smtClean="0"/>
              <a:t>De overheid controleert (voedsel en waren autoriteit) en beschermt het functioneren van de vrije markt (autoriteit consument en markt.</a:t>
            </a:r>
          </a:p>
          <a:p>
            <a:r>
              <a:rPr lang="nl-NL" sz="2800" dirty="0" smtClean="0"/>
              <a:t>Het octrooicentrum verstrekt octrooien wat bedrijven het alleenrecht geeft op bepaalde producten/innovaties.</a:t>
            </a:r>
          </a:p>
          <a:p>
            <a:r>
              <a:rPr lang="nl-NL" sz="2800" dirty="0" smtClean="0"/>
              <a:t>Voordeel: stimuleert bedrijven nieuwe producten uit te vinden</a:t>
            </a:r>
          </a:p>
          <a:p>
            <a:r>
              <a:rPr lang="nl-NL" sz="2800" dirty="0" smtClean="0"/>
              <a:t>Nadeel: het zorgt voor sterke marktposities van bepaalde bedrijven waardoor een hogere prijs tot stand komt.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105786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Collectieve dwang: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5518929" cy="3880775"/>
          </a:xfrm>
        </p:spPr>
        <p:txBody>
          <a:bodyPr>
            <a:normAutofit/>
          </a:bodyPr>
          <a:lstStyle/>
          <a:p>
            <a:r>
              <a:rPr lang="nl-NL" sz="2500" dirty="0" smtClean="0"/>
              <a:t>Maak ter introductie opgave 5.10</a:t>
            </a:r>
          </a:p>
          <a:p>
            <a:r>
              <a:rPr lang="nl-NL" sz="2500" dirty="0" smtClean="0"/>
              <a:t>5 minuten de tijd. 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Lees bijbehorende theorie.</a:t>
            </a:r>
          </a:p>
          <a:p>
            <a:r>
              <a:rPr lang="nl-NL" sz="2500" dirty="0" smtClean="0"/>
              <a:t>In de tekst 5.3.1 staat de informatie.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6055952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6055952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6055952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6055952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6055952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31612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9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r="41579" b="62392"/>
          <a:stretch/>
        </p:blipFill>
        <p:spPr>
          <a:xfrm>
            <a:off x="0" y="0"/>
            <a:ext cx="7122695" cy="196114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r="-164" b="62853"/>
          <a:stretch/>
        </p:blipFill>
        <p:spPr>
          <a:xfrm>
            <a:off x="-1" y="1"/>
            <a:ext cx="12212053" cy="193708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r="41480" b="46933"/>
          <a:stretch/>
        </p:blipFill>
        <p:spPr>
          <a:xfrm>
            <a:off x="0" y="0"/>
            <a:ext cx="7134726" cy="276726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r="132" b="44164"/>
          <a:stretch/>
        </p:blipFill>
        <p:spPr>
          <a:xfrm>
            <a:off x="0" y="1"/>
            <a:ext cx="12175958" cy="2911642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214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332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2347" y="3296653"/>
            <a:ext cx="9141655" cy="2744709"/>
          </a:xfrm>
        </p:spPr>
        <p:txBody>
          <a:bodyPr>
            <a:noAutofit/>
          </a:bodyPr>
          <a:lstStyle/>
          <a:p>
            <a:r>
              <a:rPr lang="nl-NL" sz="2200" dirty="0" smtClean="0"/>
              <a:t>Dominante strategie: </a:t>
            </a:r>
            <a:r>
              <a:rPr lang="nl-NL" sz="2200" dirty="0" err="1" smtClean="0"/>
              <a:t>marieke’s</a:t>
            </a:r>
            <a:r>
              <a:rPr lang="nl-NL" sz="2200" dirty="0" smtClean="0"/>
              <a:t> baas betaalt niet mee.</a:t>
            </a:r>
          </a:p>
          <a:p>
            <a:r>
              <a:rPr lang="nl-NL" sz="2200" dirty="0" smtClean="0"/>
              <a:t>Waarom? Ongeacht wat de andere kiezen, het is voor </a:t>
            </a:r>
            <a:r>
              <a:rPr lang="nl-NL" sz="2200" dirty="0" err="1" smtClean="0"/>
              <a:t>marieke’s</a:t>
            </a:r>
            <a:r>
              <a:rPr lang="nl-NL" sz="2200" dirty="0" smtClean="0"/>
              <a:t> baas voordeliger om niet mee te betalen.</a:t>
            </a:r>
          </a:p>
          <a:p>
            <a:r>
              <a:rPr lang="nl-NL" sz="2200" dirty="0" smtClean="0"/>
              <a:t>Andere winkeliers betalen mee: kan hij beter niet mee betalen (50 &gt; 30), andere winkeliers betalen niet mee, kan hij beter niet mee betalen (0 &gt; -20)</a:t>
            </a:r>
          </a:p>
          <a:p>
            <a:r>
              <a:rPr lang="nl-NL" sz="2200" dirty="0" smtClean="0"/>
              <a:t>Dit zelfde geldt voor andere winkeliers, die kunnen ook beter niet mee betalen. (zelfde opbrengsten voor hun als voor </a:t>
            </a:r>
            <a:r>
              <a:rPr lang="nl-NL" sz="2200" dirty="0" err="1" smtClean="0"/>
              <a:t>mariekes</a:t>
            </a:r>
            <a:r>
              <a:rPr lang="nl-NL" sz="2200" dirty="0" smtClean="0"/>
              <a:t> baas.</a:t>
            </a:r>
          </a:p>
          <a:p>
            <a:r>
              <a:rPr lang="nl-NL" sz="2200" dirty="0" smtClean="0"/>
              <a:t>Gevolg: niemand betaald mee.</a:t>
            </a:r>
          </a:p>
          <a:p>
            <a:endParaRPr lang="nl-NL" sz="2200" dirty="0" smtClean="0"/>
          </a:p>
          <a:p>
            <a:endParaRPr lang="nl-NL" sz="22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654"/>
          <a:stretch/>
        </p:blipFill>
        <p:spPr>
          <a:xfrm>
            <a:off x="-1" y="61912"/>
            <a:ext cx="9625263" cy="3234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169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Mogelijke oplossingen: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51285"/>
            <a:ext cx="8596668" cy="4790078"/>
          </a:xfrm>
        </p:spPr>
        <p:txBody>
          <a:bodyPr>
            <a:normAutofit lnSpcReduction="10000"/>
          </a:bodyPr>
          <a:lstStyle/>
          <a:p>
            <a:r>
              <a:rPr lang="nl-NL" sz="2500" dirty="0" smtClean="0"/>
              <a:t>Zelfbinding: het kan mensen vragen of ze openlijk willen kiezen voor de strategie samenwerken. Voordelen benoemen van samenwerken, zichtbaar maken wat deze voordelen zijn.</a:t>
            </a:r>
          </a:p>
          <a:p>
            <a:r>
              <a:rPr lang="nl-NL" sz="2500" dirty="0" smtClean="0"/>
              <a:t>Normbesef: samenwerking komt tot stand wanneer het de norm is om samen te werken. Kleine gemeenschappen is er meer sprake van normbesef dan in grotere gemeenschappen.</a:t>
            </a:r>
          </a:p>
          <a:p>
            <a:r>
              <a:rPr lang="nl-NL" sz="2500" dirty="0" smtClean="0"/>
              <a:t>Collectieve dwang:</a:t>
            </a:r>
          </a:p>
          <a:p>
            <a:r>
              <a:rPr lang="nl-NL" sz="2500" dirty="0" smtClean="0"/>
              <a:t>Wanneer de leden gedwongen worden om samen te werk (wordt contractueel vastgesteld, vaak met boete bij overtreding).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757434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892" y="260684"/>
            <a:ext cx="8596668" cy="1320800"/>
          </a:xfrm>
        </p:spPr>
        <p:txBody>
          <a:bodyPr/>
          <a:lstStyle/>
          <a:p>
            <a:r>
              <a:rPr lang="nl-NL" dirty="0" smtClean="0"/>
              <a:t>Lees 5.3.1 de weg naar samenwerking en maak opgaves 5.11 t/m 5.13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828801"/>
            <a:ext cx="4776537" cy="42125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</a:t>
            </a:r>
          </a:p>
          <a:p>
            <a:r>
              <a:rPr lang="nl-NL" sz="2500" dirty="0" smtClean="0"/>
              <a:t>De eerste </a:t>
            </a:r>
            <a:r>
              <a:rPr lang="nl-NL" sz="2500" dirty="0"/>
              <a:t>4</a:t>
            </a:r>
            <a:r>
              <a:rPr lang="nl-NL" sz="2500" dirty="0" smtClean="0"/>
              <a:t> minuten zonder overleg.</a:t>
            </a:r>
          </a:p>
          <a:p>
            <a:r>
              <a:rPr lang="nl-NL" sz="2500" dirty="0" smtClean="0"/>
              <a:t>Eerder klaar, lees 5.3.2 collectieve goederen</a:t>
            </a:r>
          </a:p>
        </p:txBody>
      </p:sp>
      <p:sp>
        <p:nvSpPr>
          <p:cNvPr id="18" name="Ovaal 17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0" name="Ovaal 19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1" name="Ovaal 20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22" name="Ovaal 21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23" name="Ovaal 2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24" name="Ovaal 2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25" name="Ovaal 24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26" name="Ovaal 25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27" name="Ovaal 26"/>
          <p:cNvSpPr/>
          <p:nvPr/>
        </p:nvSpPr>
        <p:spPr>
          <a:xfrm>
            <a:off x="576719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9903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0497"/>
          <a:stretch/>
        </p:blipFill>
        <p:spPr>
          <a:xfrm>
            <a:off x="0" y="0"/>
            <a:ext cx="11682663" cy="133550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6968"/>
          <a:stretch/>
        </p:blipFill>
        <p:spPr>
          <a:xfrm>
            <a:off x="0" y="0"/>
            <a:ext cx="11682663" cy="226193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8534"/>
          <a:stretch/>
        </p:blipFill>
        <p:spPr>
          <a:xfrm>
            <a:off x="0" y="0"/>
            <a:ext cx="11682663" cy="283945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6235"/>
          <a:stretch/>
        </p:blipFill>
        <p:spPr>
          <a:xfrm>
            <a:off x="0" y="0"/>
            <a:ext cx="11682663" cy="3681663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34990"/>
          <a:stretch/>
        </p:blipFill>
        <p:spPr>
          <a:xfrm>
            <a:off x="0" y="0"/>
            <a:ext cx="11682663" cy="4451684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23744"/>
          <a:stretch/>
        </p:blipFill>
        <p:spPr>
          <a:xfrm>
            <a:off x="0" y="0"/>
            <a:ext cx="11682663" cy="522170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7404"/>
          <a:stretch/>
        </p:blipFill>
        <p:spPr>
          <a:xfrm>
            <a:off x="0" y="0"/>
            <a:ext cx="11682663" cy="6340642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682663" cy="6847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524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428</TotalTime>
  <Words>778</Words>
  <Application>Microsoft Office PowerPoint</Application>
  <PresentationFormat>Breedbeeld</PresentationFormat>
  <Paragraphs>88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9" baseType="lpstr">
      <vt:lpstr>Arial</vt:lpstr>
      <vt:lpstr>Trebuchet MS</vt:lpstr>
      <vt:lpstr>Wingdings</vt:lpstr>
      <vt:lpstr>Wingdings 3</vt:lpstr>
      <vt:lpstr>Facet</vt:lpstr>
      <vt:lpstr>Welkom Havo 5.</vt:lpstr>
      <vt:lpstr>Agenda:</vt:lpstr>
      <vt:lpstr>Terugblik.</vt:lpstr>
      <vt:lpstr>Collectieve dwang:</vt:lpstr>
      <vt:lpstr>PowerPoint-presentatie</vt:lpstr>
      <vt:lpstr>PowerPoint-presentatie</vt:lpstr>
      <vt:lpstr>Mogelijke oplossingen:</vt:lpstr>
      <vt:lpstr>Lees 5.3.1 de weg naar samenwerking en maak opgaves 5.11 t/m 5.13</vt:lpstr>
      <vt:lpstr>PowerPoint-presentatie</vt:lpstr>
      <vt:lpstr>Collectieve goederen:</vt:lpstr>
      <vt:lpstr>Lees 5.3.2 collectieve goederen en maak opgave 5.14 en 5.15</vt:lpstr>
      <vt:lpstr>PowerPoint-presentatie</vt:lpstr>
      <vt:lpstr>Recap: Mogelijke oplossingen:</vt:lpstr>
      <vt:lpstr>Recap: Collectieve goederen: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Jacobs, B (Bas)</cp:lastModifiedBy>
  <cp:revision>43</cp:revision>
  <dcterms:created xsi:type="dcterms:W3CDTF">2017-08-27T09:00:36Z</dcterms:created>
  <dcterms:modified xsi:type="dcterms:W3CDTF">2017-09-13T14:34:06Z</dcterms:modified>
</cp:coreProperties>
</file>